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oppins"/>
      <p:regular r:id="rId16"/>
      <p:bold r:id="rId17"/>
      <p:italic r:id="rId18"/>
      <p:boldItalic r:id="rId19"/>
    </p:embeddedFont>
    <p:embeddedFont>
      <p:font typeface="Montserrat Light"/>
      <p:regular r:id="rId20"/>
      <p:bold r:id="rId21"/>
      <p:italic r:id="rId22"/>
      <p:boldItalic r:id="rId23"/>
    </p:embeddedFont>
    <p:embeddedFont>
      <p:font typeface="Work Sans"/>
      <p:regular r:id="rId24"/>
      <p:bold r:id="rId25"/>
      <p:italic r:id="rId26"/>
      <p:boldItalic r:id="rId27"/>
    </p:embeddedFont>
    <p:embeddedFont>
      <p:font typeface="Poppins ExtraBold"/>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Light-regular.fntdata"/><Relationship Id="rId22" Type="http://schemas.openxmlformats.org/officeDocument/2006/relationships/font" Target="fonts/MontserratLight-italic.fntdata"/><Relationship Id="rId21" Type="http://schemas.openxmlformats.org/officeDocument/2006/relationships/font" Target="fonts/MontserratLight-bold.fntdata"/><Relationship Id="rId24" Type="http://schemas.openxmlformats.org/officeDocument/2006/relationships/font" Target="fonts/WorkSans-regular.fntdata"/><Relationship Id="rId23" Type="http://schemas.openxmlformats.org/officeDocument/2006/relationships/font" Target="fonts/Montserrat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orkSans-italic.fntdata"/><Relationship Id="rId25" Type="http://schemas.openxmlformats.org/officeDocument/2006/relationships/font" Target="fonts/WorkSans-bold.fntdata"/><Relationship Id="rId28" Type="http://schemas.openxmlformats.org/officeDocument/2006/relationships/font" Target="fonts/PoppinsExtraBold-bold.fntdata"/><Relationship Id="rId27" Type="http://schemas.openxmlformats.org/officeDocument/2006/relationships/font" Target="fonts/WorkSa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ExtraBold-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bold.fntdata"/><Relationship Id="rId16" Type="http://schemas.openxmlformats.org/officeDocument/2006/relationships/font" Target="fonts/Poppins-regular.fntdata"/><Relationship Id="rId19" Type="http://schemas.openxmlformats.org/officeDocument/2006/relationships/font" Target="fonts/Poppins-boldItalic.fntdata"/><Relationship Id="rId18" Type="http://schemas.openxmlformats.org/officeDocument/2006/relationships/font" Target="fonts/Poppi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c34b979f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c34b979f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543cf6a3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543cf6a3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0c34b979f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0c34b979f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0c34b979f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0c34b979f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0c34b979f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0c34b979f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0c34b979f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0c34b979f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0c34b979f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0c34b979f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c34b979f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c34b979f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0c34b979f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0c34b979f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543cf6a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543cf6a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RELASI</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nvSpPr>
        <p:spPr>
          <a:xfrm>
            <a:off x="899400" y="9006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Instruksi Pengerjaan</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1100"/>
              <a:buNone/>
            </a:pPr>
            <a:r>
              <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143" name="Google Shape;143;p23"/>
          <p:cNvSpPr txBox="1"/>
          <p:nvPr/>
        </p:nvSpPr>
        <p:spPr>
          <a:xfrm>
            <a:off x="585550" y="1667175"/>
            <a:ext cx="7545600" cy="1369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Screenshot hasil relasi dari database dan buatlah ke dalam bentuk PDF</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Cantumkan setiap anggota kelompok</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File PDF di upload ke google drive, dan submit ke dalam LMS Eduwork</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Due Date : Jumat, 29 September 17:00 WIB</a:t>
            </a:r>
            <a:endParaRPr>
              <a:solidFill>
                <a:srgbClr val="161616"/>
              </a:solidFill>
              <a:latin typeface="Work Sans"/>
              <a:ea typeface="Work Sans"/>
              <a:cs typeface="Work Sans"/>
              <a:sym typeface="Work Sans"/>
            </a:endParaRPr>
          </a:p>
        </p:txBody>
      </p:sp>
      <p:sp>
        <p:nvSpPr>
          <p:cNvPr id="144" name="Google Shape;144;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2</a:t>
            </a:r>
            <a:endParaRPr sz="1000">
              <a:solidFill>
                <a:srgbClr val="000000"/>
              </a:solidFill>
              <a:latin typeface="Poppins"/>
              <a:ea typeface="Poppins"/>
              <a:cs typeface="Poppins"/>
              <a:sym typeface="Poppins"/>
            </a:endParaRPr>
          </a:p>
        </p:txBody>
      </p:sp>
      <p:pic>
        <p:nvPicPr>
          <p:cNvPr id="145" name="Google Shape;145;p23"/>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72" name="Google Shape;72;p1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73" name="Google Shape;73;p15"/>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One to One</a:t>
            </a:r>
            <a:endParaRPr sz="3200">
              <a:solidFill>
                <a:schemeClr val="lt1"/>
              </a:solidFill>
              <a:latin typeface="Poppins ExtraBold"/>
              <a:ea typeface="Poppins ExtraBold"/>
              <a:cs typeface="Poppins ExtraBold"/>
              <a:sym typeface="Poppins ExtraBold"/>
            </a:endParaRPr>
          </a:p>
        </p:txBody>
      </p:sp>
      <p:sp>
        <p:nvSpPr>
          <p:cNvPr id="74" name="Google Shape;74;p15"/>
          <p:cNvSpPr txBox="1"/>
          <p:nvPr/>
        </p:nvSpPr>
        <p:spPr>
          <a:xfrm>
            <a:off x="662650" y="1478700"/>
            <a:ext cx="33027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One to One adalah relasi yang mana setiap satu baris data pada tabel pertama hanya berhubungan dengan satu baris pada tabel kedua.</a:t>
            </a:r>
            <a:endParaRPr sz="1200">
              <a:solidFill>
                <a:schemeClr val="lt1"/>
              </a:solidFill>
              <a:latin typeface="Poppins"/>
              <a:ea typeface="Poppins"/>
              <a:cs typeface="Poppins"/>
              <a:sym typeface="Poppins"/>
            </a:endParaRPr>
          </a:p>
        </p:txBody>
      </p:sp>
      <p:pic>
        <p:nvPicPr>
          <p:cNvPr id="75" name="Google Shape;75;p15"/>
          <p:cNvPicPr preferRelativeResize="0"/>
          <p:nvPr/>
        </p:nvPicPr>
        <p:blipFill>
          <a:blip r:embed="rId5">
            <a:alphaModFix/>
          </a:blip>
          <a:stretch>
            <a:fillRect/>
          </a:stretch>
        </p:blipFill>
        <p:spPr>
          <a:xfrm>
            <a:off x="4412289" y="1581305"/>
            <a:ext cx="3817125" cy="1771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81" name="Google Shape;81;p1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82" name="Google Shape;82;p16"/>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One to Many</a:t>
            </a:r>
            <a:endParaRPr sz="3200">
              <a:solidFill>
                <a:schemeClr val="lt1"/>
              </a:solidFill>
              <a:latin typeface="Poppins ExtraBold"/>
              <a:ea typeface="Poppins ExtraBold"/>
              <a:cs typeface="Poppins ExtraBold"/>
              <a:sym typeface="Poppins ExtraBold"/>
            </a:endParaRPr>
          </a:p>
        </p:txBody>
      </p:sp>
      <p:sp>
        <p:nvSpPr>
          <p:cNvPr id="83" name="Google Shape;83;p16"/>
          <p:cNvSpPr txBox="1"/>
          <p:nvPr/>
        </p:nvSpPr>
        <p:spPr>
          <a:xfrm>
            <a:off x="662650" y="1478700"/>
            <a:ext cx="27663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One to Many adalah relasi yang mana setiap satu baris data pada tabel pertama berhubungan dengan lebih dari satu baris pada tabel kedua. </a:t>
            </a:r>
            <a:endParaRPr sz="1200">
              <a:solidFill>
                <a:schemeClr val="lt1"/>
              </a:solidFill>
              <a:latin typeface="Poppins"/>
              <a:ea typeface="Poppins"/>
              <a:cs typeface="Poppins"/>
              <a:sym typeface="Poppins"/>
            </a:endParaRPr>
          </a:p>
        </p:txBody>
      </p:sp>
      <p:pic>
        <p:nvPicPr>
          <p:cNvPr id="84" name="Google Shape;84;p16"/>
          <p:cNvPicPr preferRelativeResize="0"/>
          <p:nvPr/>
        </p:nvPicPr>
        <p:blipFill>
          <a:blip r:embed="rId5">
            <a:alphaModFix/>
          </a:blip>
          <a:stretch>
            <a:fillRect/>
          </a:stretch>
        </p:blipFill>
        <p:spPr>
          <a:xfrm>
            <a:off x="4039100" y="1573369"/>
            <a:ext cx="4312225" cy="172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90" name="Google Shape;90;p1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91" name="Google Shape;91;p17"/>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Many to Many</a:t>
            </a:r>
            <a:endParaRPr sz="3200">
              <a:solidFill>
                <a:schemeClr val="lt1"/>
              </a:solidFill>
              <a:latin typeface="Poppins ExtraBold"/>
              <a:ea typeface="Poppins ExtraBold"/>
              <a:cs typeface="Poppins ExtraBold"/>
              <a:sym typeface="Poppins ExtraBold"/>
            </a:endParaRPr>
          </a:p>
        </p:txBody>
      </p:sp>
      <p:sp>
        <p:nvSpPr>
          <p:cNvPr id="92" name="Google Shape;92;p17"/>
          <p:cNvSpPr txBox="1"/>
          <p:nvPr/>
        </p:nvSpPr>
        <p:spPr>
          <a:xfrm>
            <a:off x="662650" y="1478700"/>
            <a:ext cx="35052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Many to Many adalah relasi yang mana setiap lebih dari satu baris data dari tabel pertama berhubungan dengan lebih dari satu baris data pada tabel kedua. Artinya, kedua tabel masing-masing dapat mengakses banyak data dari tabel yang direlasikan. Dalam hal ini, relasi Many to Many akan menghasilkan tabel ketiga sebagai perantara tabel kesatu dan tabel kedua sebagai tempat untuk menyimpan foreign key dari masing-masing tabel.</a:t>
            </a:r>
            <a:endParaRPr sz="1200">
              <a:solidFill>
                <a:schemeClr val="lt1"/>
              </a:solidFill>
              <a:latin typeface="Poppins"/>
              <a:ea typeface="Poppins"/>
              <a:cs typeface="Poppins"/>
              <a:sym typeface="Poppins"/>
            </a:endParaRPr>
          </a:p>
        </p:txBody>
      </p:sp>
      <p:pic>
        <p:nvPicPr>
          <p:cNvPr id="93" name="Google Shape;93;p17"/>
          <p:cNvPicPr preferRelativeResize="0"/>
          <p:nvPr/>
        </p:nvPicPr>
        <p:blipFill>
          <a:blip r:embed="rId5">
            <a:alphaModFix/>
          </a:blip>
          <a:stretch>
            <a:fillRect/>
          </a:stretch>
        </p:blipFill>
        <p:spPr>
          <a:xfrm>
            <a:off x="5081559" y="1540537"/>
            <a:ext cx="3505124" cy="1031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99" name="Google Shape;99;p1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00" name="Google Shape;100;p18"/>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Many to Many</a:t>
            </a:r>
            <a:endParaRPr sz="3200">
              <a:solidFill>
                <a:schemeClr val="lt1"/>
              </a:solidFill>
              <a:latin typeface="Poppins ExtraBold"/>
              <a:ea typeface="Poppins ExtraBold"/>
              <a:cs typeface="Poppins ExtraBold"/>
              <a:sym typeface="Poppins ExtraBold"/>
            </a:endParaRPr>
          </a:p>
        </p:txBody>
      </p:sp>
      <p:sp>
        <p:nvSpPr>
          <p:cNvPr id="101" name="Google Shape;101;p18"/>
          <p:cNvSpPr txBox="1"/>
          <p:nvPr/>
        </p:nvSpPr>
        <p:spPr>
          <a:xfrm>
            <a:off x="662650" y="1478700"/>
            <a:ext cx="35052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Many to Many adalah relasi yang mana setiap lebih dari satu baris data dari tabel pertama berhubungan dengan lebih dari satu baris data pada tabel kedua. Artinya, kedua tabel masing-masing dapat mengakses banyak data dari tabel yang direlasikan. Dalam hal ini, relasi Many to Many akan menghasilkan tabel ketiga sebagai perantara tabel kesatu dan tabel kedua sebagai tempat untuk menyimpan foreign key dari masing-masing tabel.</a:t>
            </a:r>
            <a:endParaRPr sz="1200">
              <a:solidFill>
                <a:schemeClr val="lt1"/>
              </a:solidFill>
              <a:latin typeface="Poppins"/>
              <a:ea typeface="Poppins"/>
              <a:cs typeface="Poppins"/>
              <a:sym typeface="Poppins"/>
            </a:endParaRPr>
          </a:p>
        </p:txBody>
      </p:sp>
      <p:pic>
        <p:nvPicPr>
          <p:cNvPr id="102" name="Google Shape;102;p18"/>
          <p:cNvPicPr preferRelativeResize="0"/>
          <p:nvPr/>
        </p:nvPicPr>
        <p:blipFill>
          <a:blip r:embed="rId5">
            <a:alphaModFix/>
          </a:blip>
          <a:stretch>
            <a:fillRect/>
          </a:stretch>
        </p:blipFill>
        <p:spPr>
          <a:xfrm>
            <a:off x="5081559" y="1540537"/>
            <a:ext cx="3505124" cy="1031225"/>
          </a:xfrm>
          <a:prstGeom prst="rect">
            <a:avLst/>
          </a:prstGeom>
          <a:noFill/>
          <a:ln>
            <a:noFill/>
          </a:ln>
        </p:spPr>
      </p:pic>
      <p:pic>
        <p:nvPicPr>
          <p:cNvPr id="103" name="Google Shape;103;p18"/>
          <p:cNvPicPr preferRelativeResize="0"/>
          <p:nvPr/>
        </p:nvPicPr>
        <p:blipFill>
          <a:blip r:embed="rId6">
            <a:alphaModFix/>
          </a:blip>
          <a:stretch>
            <a:fillRect/>
          </a:stretch>
        </p:blipFill>
        <p:spPr>
          <a:xfrm>
            <a:off x="5081548" y="2783898"/>
            <a:ext cx="3505126" cy="10095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9"/>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09" name="Google Shape;109;p19"/>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FOREIGN KEY</a:t>
            </a:r>
            <a:endParaRPr sz="4200">
              <a:solidFill>
                <a:srgbClr val="FFFFFF"/>
              </a:solidFill>
              <a:latin typeface="Poppins ExtraBold"/>
              <a:ea typeface="Poppins ExtraBold"/>
              <a:cs typeface="Poppins ExtraBold"/>
              <a:sym typeface="Poppins ExtraBold"/>
            </a:endParaRPr>
          </a:p>
        </p:txBody>
      </p:sp>
      <p:sp>
        <p:nvSpPr>
          <p:cNvPr id="112" name="Google Shape;112;p19"/>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13" name="Google Shape;113;p19"/>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14" name="Google Shape;114;p19"/>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0"/>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Add Foreign Key</a:t>
            </a:r>
            <a:endParaRPr sz="3200">
              <a:solidFill>
                <a:schemeClr val="dk1"/>
              </a:solidFill>
              <a:latin typeface="Poppins ExtraBold"/>
              <a:ea typeface="Poppins ExtraBold"/>
              <a:cs typeface="Poppins ExtraBold"/>
              <a:sym typeface="Poppins ExtraBold"/>
            </a:endParaRPr>
          </a:p>
        </p:txBody>
      </p:sp>
      <p:sp>
        <p:nvSpPr>
          <p:cNvPr id="120" name="Google Shape;120;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21" name="Google Shape;121;p2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2" name="Google Shape;122;p20"/>
          <p:cNvPicPr preferRelativeResize="0"/>
          <p:nvPr/>
        </p:nvPicPr>
        <p:blipFill>
          <a:blip r:embed="rId5">
            <a:alphaModFix/>
          </a:blip>
          <a:stretch>
            <a:fillRect/>
          </a:stretch>
        </p:blipFill>
        <p:spPr>
          <a:xfrm>
            <a:off x="1962975" y="1698575"/>
            <a:ext cx="5246049" cy="2276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28" name="Google Shape;128;p2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9" name="Google Shape;129;p21"/>
          <p:cNvPicPr preferRelativeResize="0"/>
          <p:nvPr/>
        </p:nvPicPr>
        <p:blipFill>
          <a:blip r:embed="rId5">
            <a:alphaModFix/>
          </a:blip>
          <a:stretch>
            <a:fillRect/>
          </a:stretch>
        </p:blipFill>
        <p:spPr>
          <a:xfrm>
            <a:off x="1051175" y="974988"/>
            <a:ext cx="7041659" cy="3650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35" name="Google Shape;135;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6" name="Google Shape;136;p22"/>
          <p:cNvSpPr txBox="1"/>
          <p:nvPr/>
        </p:nvSpPr>
        <p:spPr>
          <a:xfrm>
            <a:off x="1830200" y="539050"/>
            <a:ext cx="5511600" cy="6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lang="en" sz="3135">
                <a:solidFill>
                  <a:srgbClr val="016FBA"/>
                </a:solidFill>
                <a:latin typeface="Poppins ExtraBold"/>
                <a:ea typeface="Poppins ExtraBold"/>
                <a:cs typeface="Poppins ExtraBold"/>
                <a:sym typeface="Poppins ExtraBold"/>
              </a:rPr>
              <a:t>Tugas</a:t>
            </a:r>
            <a:endParaRPr sz="3200">
              <a:solidFill>
                <a:schemeClr val="dk1"/>
              </a:solidFill>
              <a:latin typeface="Poppins ExtraBold"/>
              <a:ea typeface="Poppins ExtraBold"/>
              <a:cs typeface="Poppins ExtraBold"/>
              <a:sym typeface="Poppins ExtraBold"/>
            </a:endParaRPr>
          </a:p>
        </p:txBody>
      </p:sp>
      <p:sp>
        <p:nvSpPr>
          <p:cNvPr id="137" name="Google Shape;137;p22"/>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Buatlah sebuah database</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Minimal terdiri dari 5 table</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Harus memiliki relasi one to one, one to many dan many to many</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Serta buat juga relasi foreign key nya</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Pengerjaan secara berkelompok ( 1 kelompok terdiri dari 4-5 orang )</a:t>
            </a:r>
            <a:endParaRPr sz="1200">
              <a:solidFill>
                <a:srgbClr val="161616"/>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